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25"/>
  </p:notesMasterIdLst>
  <p:sldIdLst>
    <p:sldId id="256" r:id="rId2"/>
    <p:sldId id="526" r:id="rId3"/>
    <p:sldId id="528" r:id="rId4"/>
    <p:sldId id="551" r:id="rId5"/>
    <p:sldId id="600" r:id="rId6"/>
    <p:sldId id="602" r:id="rId7"/>
    <p:sldId id="601" r:id="rId8"/>
    <p:sldId id="607" r:id="rId9"/>
    <p:sldId id="603" r:id="rId10"/>
    <p:sldId id="553" r:id="rId11"/>
    <p:sldId id="606" r:id="rId12"/>
    <p:sldId id="554" r:id="rId13"/>
    <p:sldId id="555" r:id="rId14"/>
    <p:sldId id="556" r:id="rId15"/>
    <p:sldId id="558" r:id="rId16"/>
    <p:sldId id="559" r:id="rId17"/>
    <p:sldId id="605" r:id="rId18"/>
    <p:sldId id="560" r:id="rId19"/>
    <p:sldId id="561" r:id="rId20"/>
    <p:sldId id="604" r:id="rId21"/>
    <p:sldId id="562" r:id="rId22"/>
    <p:sldId id="563" r:id="rId23"/>
    <p:sldId id="564" r:id="rId24"/>
  </p:sldIdLst>
  <p:sldSz cx="9144000" cy="6858000" type="screen4x3"/>
  <p:notesSz cx="6858000" cy="9144000"/>
  <p:embeddedFontLst>
    <p:embeddedFont>
      <p:font typeface="Tahoma" pitchFamily="34" charset="0"/>
      <p:regular r:id="rId26"/>
      <p:bold r:id="rId27"/>
    </p:embeddedFont>
    <p:embeddedFont>
      <p:font typeface="Calibri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2787"/>
    <p:restoredTop sz="90860" autoAdjust="0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A96D0F0-594F-4B49-BFD4-DA6C8F1E20C6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3FD9008-7A38-4E58-A0F6-8959368F43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9570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2D131-BF77-45CD-9F29-6F0718B659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EC5A6-851D-4D35-A43F-08137564FC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D17E6-A96D-4FA3-B373-BFC5D85746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C55F7-F102-4EAF-B536-8CEE9308B5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C2865-2342-4DF6-AF17-4234D9AA3D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FBA6D-DA99-4761-9ADF-614FDD189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F4C81-2AB9-4B5A-BE40-2A1A6121E1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EB6B4-5FA5-4E2D-88FC-1A97EC6883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5254F-65A9-482F-A234-E1FE80D05D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C578-EEA7-47E8-A0A3-72A9A8C2D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047E6-537C-4637-A8F6-3FA6D4834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9C164-C86D-43F4-98A9-B568F6FB77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7CB61E59-E94F-4C4C-AED0-BC254F578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7" r:id="rId1"/>
    <p:sldLayoutId id="2147484768" r:id="rId2"/>
    <p:sldLayoutId id="2147484757" r:id="rId3"/>
    <p:sldLayoutId id="2147484758" r:id="rId4"/>
    <p:sldLayoutId id="2147484759" r:id="rId5"/>
    <p:sldLayoutId id="2147484760" r:id="rId6"/>
    <p:sldLayoutId id="2147484761" r:id="rId7"/>
    <p:sldLayoutId id="2147484762" r:id="rId8"/>
    <p:sldLayoutId id="2147484763" r:id="rId9"/>
    <p:sldLayoutId id="2147484764" r:id="rId10"/>
    <p:sldLayoutId id="2147484765" r:id="rId11"/>
    <p:sldLayoutId id="214748476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86200"/>
            <a:ext cx="7772400" cy="1143000"/>
          </a:xfrm>
        </p:spPr>
        <p:txBody>
          <a:bodyPr/>
          <a:lstStyle/>
          <a:p>
            <a:pPr algn="ctr"/>
            <a:r>
              <a:rPr lang="sr-Cyrl-BA" sz="3200" b="1"/>
              <a:t>ВАНЗГЛОБНИ РЕУМАТИЗАМ</a:t>
            </a:r>
            <a:endParaRPr lang="en-US" altLang="en-US" sz="32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90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Кинезитерапија</a:t>
            </a:r>
            <a:endParaRPr lang="en-US" sz="3600" b="1"/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Представља врло важну карику у процесу поновног функционалног оспособљавања особа са </a:t>
            </a:r>
            <a:r>
              <a:rPr lang="ru-RU" u="sng"/>
              <a:t>адхезивним капсулитисом</a:t>
            </a:r>
            <a:r>
              <a:rPr lang="ru-RU"/>
              <a:t>. </a:t>
            </a:r>
          </a:p>
          <a:p>
            <a:r>
              <a:rPr lang="ru-RU"/>
              <a:t>За разлику од осталих модалитета физикалне терапије не постоји метода која може имати бољи ефекат у обнављању функционалног статуса раменог појаса.</a:t>
            </a:r>
          </a:p>
          <a:p>
            <a:r>
              <a:rPr lang="ru-RU"/>
              <a:t>Термотерапијске и електротерапијске процедуре често користимо као аналгетске или као уводне процедуре у кинезитерапији</a:t>
            </a: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B9DE9C-3ADC-4144-B579-6EB34FDF7867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29478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</a:t>
            </a:r>
            <a:endParaRPr lang="en-US" sz="3600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Након 2-3 дана се започиње ктх програм по престанку болова.</a:t>
            </a:r>
          </a:p>
          <a:p>
            <a:r>
              <a:rPr lang="en-US"/>
              <a:t>ИЗОМЕТРИЈСКЕ ВЕЖБЕ</a:t>
            </a:r>
          </a:p>
          <a:p>
            <a:r>
              <a:rPr lang="en-US"/>
              <a:t>ДИНАМИЧКЕ ВЕЖБЕ- када болесник почне да толерише изометријске</a:t>
            </a:r>
          </a:p>
          <a:p>
            <a:r>
              <a:rPr lang="en-US"/>
              <a:t>Активно-потпомогнуте, активне и активне са отпором према функционалном статусу</a:t>
            </a:r>
          </a:p>
          <a:p>
            <a:r>
              <a:rPr lang="en-US"/>
              <a:t>Вежбе јачања стабилизације трупа</a:t>
            </a:r>
          </a:p>
          <a:p>
            <a:r>
              <a:rPr lang="en-US"/>
              <a:t>Јачање слободних сегмената и опште кондиције</a:t>
            </a:r>
          </a:p>
          <a:p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6911B9-654F-4C86-853D-E89E69E31C00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2103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</a:t>
            </a:r>
            <a:endParaRPr lang="en-US" sz="3600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Основни циљ кинезитерапије је: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1. сачувати или побољшати мишићну снагу мишића ротаторне манжете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2. побољшати покретљивостраменог појаса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3. осигурати што бољу функцију локомоторног апарата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4. ктх програм се поставља индивидулно, након физиотерапеутске функционалне процене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D618D0-5A55-4440-B71A-BE294C8260C8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2252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- ПАХС</a:t>
            </a:r>
            <a:endParaRPr lang="en-US" sz="3600"/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Користе се вежбе истезања у комбинацији са вежбама снаге, </a:t>
            </a:r>
          </a:p>
          <a:p>
            <a:r>
              <a:rPr lang="en-US"/>
              <a:t>Врло је важна постепеност у кинезитерапији болног и укоченог рамена, </a:t>
            </a:r>
          </a:p>
          <a:p>
            <a:r>
              <a:rPr lang="en-US"/>
              <a:t>Интензитет ктх се постепено повећава.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D3A75B-56DC-4D63-86C2-E055522CE6E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18873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Пендуларне вежбе</a:t>
            </a:r>
            <a:endParaRPr lang="en-US" sz="3600" b="1"/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Примењују се за повећање обима покрета раменог зглоба, не доводе до јачања мускулатуре. </a:t>
            </a:r>
          </a:p>
          <a:p>
            <a:r>
              <a:rPr lang="ru-RU"/>
              <a:t>Током ове вежбе рука виси слободно и релаксирано, тежина руке није постављена против гравитације. </a:t>
            </a:r>
          </a:p>
          <a:p>
            <a:r>
              <a:rPr lang="ru-RU"/>
              <a:t>Границу максималне амплитуде покрета одређује појава бола.</a:t>
            </a:r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4AA856-8094-46D4-85AA-2ED7B4EFBCF2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1872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Вежбе снаге</a:t>
            </a:r>
            <a:endParaRPr lang="en-US" b="1"/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Циљ им је јачане мускулатуре раменог појаса. </a:t>
            </a:r>
          </a:p>
          <a:p>
            <a:r>
              <a:rPr lang="en-US"/>
              <a:t>Овим вежбама се јача и мускулатура руку, грудног коша и делимично леђна мускулатура.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BD4590-181C-4B5F-AA3B-C29B67BCCD5C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1375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КРИОТЕРАПИЈА</a:t>
            </a:r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Доводи до редукције бола</a:t>
            </a:r>
          </a:p>
          <a:p>
            <a:r>
              <a:rPr lang="en-US"/>
              <a:t>Смањења локалног крварења и отока</a:t>
            </a:r>
          </a:p>
          <a:p>
            <a:r>
              <a:rPr lang="en-US"/>
              <a:t>Смањује спазам и локално запаљење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106E24-29CD-4A2C-83DF-87A1EC6BE662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10837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</a:t>
            </a:r>
            <a:r>
              <a:rPr lang="en-US"/>
              <a:t> 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/>
              <a:t>УЛТРАЗВУЧНА МАСАЖА: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- микромасажа на ћелијском нивоу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-термичко дејство – повећава се сензибилитет колагена и побољшан је ефекат ктх.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- аналгетско, антиинфламаторно дејтво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- код калцифицирајућег ПАХС користе се високе дозе УЗ 1,2 – 1,5 </a:t>
            </a:r>
            <a:r>
              <a:rPr lang="sr-Latn-CS"/>
              <a:t>W/cm2.</a:t>
            </a:r>
            <a:endParaRPr lang="en-US"/>
          </a:p>
          <a:p>
            <a:endParaRPr lang="en-US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B2852B-6FB9-4870-999F-06769180C92F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34212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</a:t>
            </a:r>
            <a:r>
              <a:rPr lang="en-US" sz="4000"/>
              <a:t> 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Примен</a:t>
            </a:r>
            <a:r>
              <a:rPr lang="en-US"/>
              <a:t>а ултразвука </a:t>
            </a:r>
            <a:r>
              <a:rPr lang="ru-RU"/>
              <a:t>узрокује микромасажу третираног ткива која доводи до локалне аналгезије и смањења спазма. </a:t>
            </a:r>
          </a:p>
          <a:p>
            <a:r>
              <a:rPr lang="ru-RU"/>
              <a:t>Због тога се често користи у лечењу и рехабилитацији синдрома смрзнутог рамена. </a:t>
            </a:r>
          </a:p>
          <a:p>
            <a:r>
              <a:rPr lang="ru-RU"/>
              <a:t>Може се користити као контактни гел нека фармаколошки активна супстанција- сонофореза.</a:t>
            </a:r>
            <a:endParaRPr 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E8387C-2760-4446-B282-F92D5093CA62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2249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Екстракорпорална шок талас терапија </a:t>
            </a:r>
            <a:r>
              <a:rPr lang="pl-PL" sz="3600" b="1"/>
              <a:t>– ESWT</a:t>
            </a:r>
            <a:endParaRPr lang="en-US" sz="3600" b="1"/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</a:t>
            </a:r>
            <a:r>
              <a:rPr lang="en-US"/>
              <a:t>ерапија ударним таласом </a:t>
            </a:r>
            <a:r>
              <a:rPr lang="ru-RU"/>
              <a:t>изводи се посебним апаратом који производи звучни талас велике снаге који узрокује смањење болова, бољу прокрвљеност третираног сегмента тела.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27BC7A-DBF2-471F-8CB3-5CE35EF43105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2512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Ванзглобне  реуматске болести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ente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z</a:t>
            </a: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opatije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tendinitis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peritendinitis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burzitis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fasciitis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fibromialgija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celulitis</a:t>
            </a:r>
          </a:p>
          <a:p>
            <a:pPr>
              <a:defRPr/>
            </a:pPr>
            <a:r>
              <a:rPr lang="hr-HR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perineuritis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510882-27EE-4057-898C-7CE200A4D67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15307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sr-Cyrl-CS" altLang="en-US" sz="3200" b="1"/>
              <a:t>Електротерапија - електроаналгетске процедуре</a:t>
            </a:r>
            <a:endParaRPr lang="en-US" sz="5400" b="1"/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u="sng"/>
              <a:t>ЕЛЕКТРОТЕРАПИЈА: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СГ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ЕФ КЈ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Ледукове струје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ТЕНС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ИФС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ЕС (сп облик)</a:t>
            </a:r>
          </a:p>
          <a:p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2102B6-F8C5-42B4-B8DE-572115BC4977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1877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ИНТЕРФЕРЕНТНЕ СТРУЈЕ (ИФС)</a:t>
            </a:r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ИНТЕРФЕРЕНТНЕ СТРУЈЕ (ИФС) доводе до смањења бола, смањења отока, побољшања локалне и опште циркулације, потстичу зарастање коштаних и меких ткива.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C55A4A-07CF-4C01-8CEE-F8B2D6B26B6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1093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ХИДРОТЕРАПИЈА</a:t>
            </a:r>
            <a:endParaRPr lang="en-US" sz="4000" b="1"/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ХИДРОТЕРАПИЈА је лечење водом и у води.</a:t>
            </a:r>
            <a:endParaRPr lang="sr-Latn-CS"/>
          </a:p>
          <a:p>
            <a:r>
              <a:rPr lang="ru-RU"/>
              <a:t>Хидрокинезитерапија је веома значајна  метода лечења и функционалног оспособљавања. </a:t>
            </a:r>
            <a:endParaRPr lang="sr-Latn-CS"/>
          </a:p>
          <a:p>
            <a:r>
              <a:rPr lang="ru-RU"/>
              <a:t>У води пацијент може да изведе покрет који је иначе незамислив и неизводљив, и управо то стимулише његов психички тонус. </a:t>
            </a:r>
          </a:p>
          <a:p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FDB4EE-61B0-4BC4-8C2A-38622A123F55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15967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КИНЕСИО ТАПИНГ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КИНЕСИО ТАПИНГ - трака повећава простор између коже и мишића смањујући притисак на лимфне капиларе и ослобађајући проток мећуђелијске течности. </a:t>
            </a:r>
          </a:p>
          <a:p>
            <a:r>
              <a:rPr lang="en-US"/>
              <a:t>Код синдрома смрзнутог рамена има велики утицај на смањење бола и омогућава примену лаганих вежби већ у почетној фази болести.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ACCDB9-72DA-482A-B2A4-5C24C4982CE5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19635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Подела</a:t>
            </a:r>
            <a:r>
              <a:rPr lang="en-US"/>
              <a:t> </a:t>
            </a:r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Локализована ванзглобна обољења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              entezopatije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              tendinitis/tenosinovitis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              burzitis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              fascitis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              celulitis</a:t>
            </a:r>
          </a:p>
          <a:p>
            <a:r>
              <a:rPr lang="en-US"/>
              <a:t>Дифузна ванзглобна обољења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                 Фибромијалгија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30A155-1652-4972-9DF4-A0A17BE47EDA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269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2800" b="1"/>
              <a:t>ФИЗИКАЛНА ТЕРАПИЈА ПАЦИЈЕНАТА СА ВАНЗГЛОБНИМ РЕУМАТИЗМОМ</a:t>
            </a:r>
          </a:p>
        </p:txBody>
      </p:sp>
    </p:spTree>
  </p:cSld>
  <p:clrMapOvr>
    <a:masterClrMapping/>
  </p:clrMapOvr>
  <p:transition advTm="531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МЕДИЦИНСКА РЕХАБИЛИТАЦИЈА У АКУТНОМ СТАДИЈУМУ (фаза активног синивитиса)</a:t>
            </a:r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1. Медикаментозна терапија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аналгетици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НСАИЛ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кортикостероиди (локална апликација)</a:t>
            </a:r>
          </a:p>
          <a:p>
            <a:r>
              <a:rPr lang="en-US" b="1"/>
              <a:t>2. Растерећење зглоба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најважнија тх мера (гипс, ортоза)</a:t>
            </a:r>
          </a:p>
          <a:p>
            <a:r>
              <a:rPr lang="en-US" b="1"/>
              <a:t>3. Криотерапија </a:t>
            </a:r>
            <a:r>
              <a:rPr lang="en-US"/>
              <a:t>– криомасажа смањује оток и бол</a:t>
            </a:r>
          </a:p>
          <a:p>
            <a:r>
              <a:rPr lang="en-US" b="1"/>
              <a:t>4. Магнетотерапија </a:t>
            </a:r>
            <a:r>
              <a:rPr lang="en-US"/>
              <a:t>– атермична процедура</a:t>
            </a:r>
          </a:p>
          <a:p>
            <a:r>
              <a:rPr lang="en-US" b="1"/>
              <a:t>5. Ласеротерапија</a:t>
            </a:r>
            <a:r>
              <a:rPr lang="en-US"/>
              <a:t>_ због свог антиинфламаторног и аналгетског дејства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07B70B-4B63-4881-A7B0-8D9A5C08739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4482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/>
              <a:t>КРИТЕРАПИЈА</a:t>
            </a:r>
            <a:r>
              <a:rPr lang="en-US"/>
              <a:t> –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Апликација пешкира претходно потопљеног у хладну (може и слана вода) воду на сегмент тела 30-60 </a:t>
            </a:r>
            <a:r>
              <a:rPr lang="sr-Latn-CS"/>
              <a:t>s</a:t>
            </a:r>
            <a:r>
              <a:rPr lang="en-US"/>
              <a:t>, пауза 3-5</a:t>
            </a:r>
            <a:r>
              <a:rPr lang="sr-Latn-CS"/>
              <a:t>x</a:t>
            </a:r>
            <a:endParaRPr lang="en-US"/>
          </a:p>
          <a:p>
            <a:pPr>
              <a:buFont typeface="Wingdings" pitchFamily="2" charset="2"/>
              <a:buChar char="q"/>
            </a:pPr>
            <a:r>
              <a:rPr lang="en-US"/>
              <a:t>Кеса са ледом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Имерзија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Криомасажа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Лако испарљиве течности</a:t>
            </a:r>
          </a:p>
          <a:p>
            <a:pPr>
              <a:buFont typeface="Wingdings" pitchFamily="2" charset="2"/>
              <a:buChar char="q"/>
            </a:pPr>
            <a:r>
              <a:rPr lang="sr-Latn-CS"/>
              <a:t>Cryo cuff </a:t>
            </a:r>
            <a:r>
              <a:rPr lang="en-US"/>
              <a:t>метода</a:t>
            </a:r>
          </a:p>
          <a:p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9C8882-5F76-4F80-BB33-D8B302D06E27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2062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МЕДИЦИНСКА РЕХАБИЛИТАЦИЈА У СУБАКУТНОМ И ХРОНИЧНОМ СТАДИЈУМУ</a:t>
            </a:r>
            <a:endParaRPr lang="en-US" sz="2400"/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381000" y="1524000"/>
            <a:ext cx="6858000" cy="4114800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Термотерапијске процедуре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Електротерапија - електроаналгетске процедуре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УВ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ИЦ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УЗ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Магнетотерапија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Ласеротерапија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400" b="1"/>
              <a:t>SHOCK WAVE </a:t>
            </a:r>
            <a:r>
              <a:rPr lang="en-US" altLang="en-US" sz="2400"/>
              <a:t>(високоенергетски звучни талас)</a:t>
            </a:r>
            <a:endParaRPr lang="sr-Cyrl-CS" altLang="en-US" sz="2400"/>
          </a:p>
          <a:p>
            <a:pPr lvl="1"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sr-Cyrl-CS" altLang="en-US" sz="2400"/>
              <a:t>Кинезитерапија</a:t>
            </a:r>
          </a:p>
          <a:p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086CEB-0557-406E-8375-1A5F06F1CD7B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063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ФИЗИОТЕРАПЕУТСКИ ПРЕГЛЕД</a:t>
            </a:r>
            <a:endParaRPr lang="en-US" sz="3600"/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Обсервација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Палпација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Анализа тонуса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Анализа мишићне снаге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Анализа обима покрета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Анализа трофике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ru-RU"/>
              <a:t>Фукционална процена кроз специфичне тестове.</a:t>
            </a:r>
            <a:endParaRPr lang="en-US"/>
          </a:p>
          <a:p>
            <a:endParaRPr 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E6EDB2-8D0E-4FFC-BFA7-21FED37142C7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1751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defRPr/>
            </a:pPr>
            <a:r>
              <a:rPr lang="sr-Cyrl-CS" altLang="en-US" sz="3200" b="1" dirty="0">
                <a:latin typeface="+mj-lt"/>
              </a:rPr>
              <a:t>Термотерапијске процедуре</a:t>
            </a:r>
            <a:endParaRPr lang="en-US" sz="5400" b="1" dirty="0">
              <a:latin typeface="+mj-lt"/>
            </a:endParaRP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/>
              <a:t>ТЕРМОТЕРАПИЈА –</a:t>
            </a:r>
            <a:r>
              <a:rPr lang="en-US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Доводи до вазодилатације (активне хиперемије)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Услед хиперемије убрзава се циркулација и бржа је ресорпција екстравазата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Повећава се истегљивост колагена везивног ткива (тиме се поб</a:t>
            </a:r>
            <a:r>
              <a:rPr lang="sr-Latn-CS"/>
              <a:t>o</a:t>
            </a:r>
            <a:r>
              <a:rPr lang="en-US"/>
              <a:t>љшава ефекат КТХ)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Аналгетски ефекат</a:t>
            </a:r>
          </a:p>
          <a:p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7F69CB-FED9-4F99-B5F8-EB8B4CDF526F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23017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8365</TotalTime>
  <Words>744</Words>
  <Application>Microsoft Office PowerPoint</Application>
  <PresentationFormat>On-screen Show (4:3)</PresentationFormat>
  <Paragraphs>145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Tahoma</vt:lpstr>
      <vt:lpstr>Calibri</vt:lpstr>
      <vt:lpstr>Wingdings</vt:lpstr>
      <vt:lpstr>Blueprint</vt:lpstr>
      <vt:lpstr>ВАНЗГЛОБНИ РЕУМАТИЗАМ</vt:lpstr>
      <vt:lpstr>Ванзглобне  реуматске болести</vt:lpstr>
      <vt:lpstr>Подела </vt:lpstr>
      <vt:lpstr>PowerPoint Presentation</vt:lpstr>
      <vt:lpstr>МЕДИЦИНСКА РЕХАБИЛИТАЦИЈА У АКУТНОМ СТАДИЈУМУ (фаза активног синивитиса)</vt:lpstr>
      <vt:lpstr>PowerPoint Presentation</vt:lpstr>
      <vt:lpstr>МЕДИЦИНСКА РЕХАБИЛИТАЦИЈА У СУБАКУТНОМ И ХРОНИЧНОМ СТАДИЈУМУ</vt:lpstr>
      <vt:lpstr>ФИЗИОТЕРАПЕУТСКИ ПРЕГЛЕД</vt:lpstr>
      <vt:lpstr>Термотерапијске процедуре</vt:lpstr>
      <vt:lpstr>Кинезитерапија</vt:lpstr>
      <vt:lpstr>КИНЕЗИТЕРАПИЈА</vt:lpstr>
      <vt:lpstr>КИНЕЗИТЕРАПИЈА</vt:lpstr>
      <vt:lpstr>КИНЕЗИТЕРАПИЈА - ПАХС</vt:lpstr>
      <vt:lpstr>Пендуларне вежбе</vt:lpstr>
      <vt:lpstr>Вежбе снаге</vt:lpstr>
      <vt:lpstr>КРИОТЕРАПИЈА</vt:lpstr>
      <vt:lpstr>Ултразвук </vt:lpstr>
      <vt:lpstr>Ултразвук </vt:lpstr>
      <vt:lpstr>Екстракорпорална шок талас терапија – ESWT</vt:lpstr>
      <vt:lpstr>Електротерапија - електроаналгетске процедуре</vt:lpstr>
      <vt:lpstr>ИНТЕРФЕРЕНТНЕ СТРУЈЕ (ИФС)</vt:lpstr>
      <vt:lpstr>ХИДРОТЕРАПИЈА</vt:lpstr>
      <vt:lpstr>КИНЕСИО ТАПИНГ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1033</cp:revision>
  <dcterms:created xsi:type="dcterms:W3CDTF">2002-12-17T12:07:36Z</dcterms:created>
  <dcterms:modified xsi:type="dcterms:W3CDTF">2024-08-30T08:29:21Z</dcterms:modified>
</cp:coreProperties>
</file>